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4" r:id="rId3"/>
    <p:sldId id="263" r:id="rId4"/>
    <p:sldId id="270" r:id="rId5"/>
    <p:sldId id="265" r:id="rId6"/>
    <p:sldId id="271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A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–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–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–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F0FBB-6B1A-4F7D-9D49-D529543CC8DE}" type="datetimeFigureOut">
              <a:rPr lang="en-GB" smtClean="0"/>
              <a:t>23/09/2021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8E29A-8A53-40D5-A599-B6B9D6C28E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81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3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3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3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2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7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2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7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3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3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9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4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0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flower&#10;&#10;Description generated with very high confidence">
            <a:extLst>
              <a:ext uri="{FF2B5EF4-FFF2-40B4-BE49-F238E27FC236}">
                <a16:creationId xmlns:a16="http://schemas.microsoft.com/office/drawing/2014/main" id="{4867EA41-D5CB-459D-976E-D637BBA2DC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31" r="10524"/>
          <a:stretch/>
        </p:blipFill>
        <p:spPr>
          <a:xfrm>
            <a:off x="5641297" y="1122363"/>
            <a:ext cx="5386466" cy="43657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2BC64F-0256-4AE3-8C81-AEAB2B648E94}"/>
              </a:ext>
            </a:extLst>
          </p:cNvPr>
          <p:cNvSpPr txBox="1"/>
          <p:nvPr/>
        </p:nvSpPr>
        <p:spPr>
          <a:xfrm>
            <a:off x="1164237" y="1651416"/>
            <a:ext cx="4117297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Book Antiqua"/>
                <a:cs typeface="Calibri"/>
              </a:rPr>
              <a:t>InterInvest</a:t>
            </a:r>
          </a:p>
          <a:p>
            <a:pPr algn="l"/>
            <a:r>
              <a:rPr lang="en-GB" sz="5400" dirty="0">
                <a:solidFill>
                  <a:schemeClr val="bg1"/>
                </a:solidFill>
                <a:latin typeface="Book Antiqua"/>
                <a:cs typeface="Calibri"/>
              </a:rPr>
              <a:t>Goals</a:t>
            </a:r>
          </a:p>
          <a:p>
            <a:endParaRPr lang="en-GB" sz="1200" dirty="0">
              <a:solidFill>
                <a:schemeClr val="bg1"/>
              </a:solidFill>
              <a:latin typeface="Arial"/>
              <a:cs typeface="Calibri"/>
            </a:endParaRPr>
          </a:p>
          <a:p>
            <a:endParaRPr lang="en-GB" sz="1600" dirty="0">
              <a:solidFill>
                <a:schemeClr val="bg1"/>
              </a:solidFill>
              <a:latin typeface="Arial"/>
              <a:cs typeface="Calibri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/>
                <a:cs typeface="Calibri"/>
              </a:rPr>
              <a:t>2021-2022</a:t>
            </a:r>
            <a:endParaRPr lang="en-GB" sz="1600" dirty="0">
              <a:solidFill>
                <a:schemeClr val="bg1"/>
              </a:solidFill>
              <a:latin typeface="Arial"/>
              <a:cs typeface="Calibri"/>
            </a:endParaRPr>
          </a:p>
          <a:p>
            <a:endParaRPr lang="en-GB" sz="1600" dirty="0">
              <a:solidFill>
                <a:schemeClr val="bg1"/>
              </a:solidFill>
              <a:latin typeface="Arial"/>
              <a:cs typeface="Calibri"/>
            </a:endParaRPr>
          </a:p>
          <a:p>
            <a:endParaRPr lang="en-GB" sz="1600" dirty="0">
              <a:solidFill>
                <a:schemeClr val="bg1"/>
              </a:solidFill>
              <a:latin typeface="Arial"/>
              <a:cs typeface="Calibri"/>
            </a:endParaRPr>
          </a:p>
          <a:p>
            <a:endParaRPr lang="en-GB" sz="1600" dirty="0">
              <a:solidFill>
                <a:schemeClr val="bg1"/>
              </a:solidFill>
              <a:latin typeface="Arial"/>
              <a:cs typeface="Calibri"/>
            </a:endParaRPr>
          </a:p>
          <a:p>
            <a:endParaRPr lang="en-GB" sz="1600" dirty="0">
              <a:solidFill>
                <a:schemeClr val="bg1"/>
              </a:solidFill>
              <a:latin typeface="Arial"/>
              <a:cs typeface="Calibri"/>
            </a:endParaRPr>
          </a:p>
          <a:p>
            <a:endParaRPr lang="en-GB" sz="1600" dirty="0">
              <a:solidFill>
                <a:schemeClr val="bg1"/>
              </a:solidFill>
              <a:latin typeface="Arial"/>
              <a:cs typeface="Calibri"/>
            </a:endParaRPr>
          </a:p>
          <a:p>
            <a:endParaRPr lang="en-GB" sz="1600" dirty="0">
              <a:solidFill>
                <a:schemeClr val="bg1"/>
              </a:solidFill>
              <a:latin typeface="Arial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7055C24-DDB7-4165-935D-7DCC5BFDC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4547" y="5630524"/>
            <a:ext cx="2161395" cy="124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39E3-9C2C-4BB8-8E5D-D1BCA35C1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7030A0"/>
                </a:solidFill>
                <a:latin typeface="Book Antiqua"/>
                <a:cs typeface="Calibri Light"/>
              </a:rPr>
              <a:t>InterInvest’s Aims</a:t>
            </a:r>
            <a:endParaRPr lang="en-GB" sz="3600" dirty="0">
              <a:solidFill>
                <a:srgbClr val="7030A0"/>
              </a:solidFill>
              <a:latin typeface="Book Antiqu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5BAA2-2874-49DC-91AE-18D838975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580" y="1506077"/>
            <a:ext cx="10028420" cy="4292371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Calibri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Provide a forum for members to discuss LGBT+ issues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Share best practice within the industry and enable firm to firm mentoring to provide support to in-house LGBT+ networks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Promote and influence LGBT+ inclusion across the investment industry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Attract and retain LGBT+ talent into the investment industry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Engage allies and promote allyship, drawing on other intersectional networks with similar experiences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B804228-5D5E-4700-B217-DEBCB42F3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639580" y="1353192"/>
            <a:ext cx="10862871" cy="13307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CB9BDE2-0F52-4367-96D1-C30E238BD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6084" y="6046032"/>
            <a:ext cx="1363637" cy="56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25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39E3-9C2C-4BB8-8E5D-D1BCA35C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580" y="487982"/>
            <a:ext cx="10515600" cy="125948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7030A0"/>
                </a:solidFill>
                <a:latin typeface="Book Antiqua"/>
                <a:cs typeface="Calibri Light"/>
              </a:rPr>
              <a:t>1. Provide a forum for members to discuss LGBT+ issues</a:t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</a:br>
            <a:endParaRPr lang="en-GB" sz="2800" dirty="0">
              <a:solidFill>
                <a:srgbClr val="7030A0"/>
              </a:solidFill>
              <a:latin typeface="Book Antiqu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5BAA2-2874-49DC-91AE-18D838975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580" y="1995055"/>
            <a:ext cx="10028420" cy="380339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1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Meeting participation</a:t>
            </a:r>
          </a:p>
          <a:p>
            <a:pPr lvl="2">
              <a:lnSpc>
                <a:spcPct val="105000"/>
              </a:lnSpc>
              <a:spcBef>
                <a:spcPts val="0"/>
              </a:spcBef>
            </a:pPr>
            <a:r>
              <a:rPr lang="en-US" sz="14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Every month we will spotlight at least one InterInvest member and ask for an update on recent events/ issues, etc.</a:t>
            </a: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4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4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1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 person networking</a:t>
            </a:r>
          </a:p>
          <a:p>
            <a:pPr lvl="2">
              <a:lnSpc>
                <a:spcPct val="105000"/>
              </a:lnSpc>
              <a:spcBef>
                <a:spcPts val="0"/>
              </a:spcBef>
            </a:pPr>
            <a:r>
              <a:rPr lang="en-US" sz="14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Once a quarter we will have an InterInvest networking event – may be aligned to InterInvest broader events</a:t>
            </a: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4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4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1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Members voices</a:t>
            </a:r>
          </a:p>
          <a:p>
            <a:pPr lvl="2">
              <a:lnSpc>
                <a:spcPct val="105000"/>
              </a:lnSpc>
              <a:spcBef>
                <a:spcPts val="0"/>
              </a:spcBef>
            </a:pPr>
            <a:r>
              <a:rPr lang="en-US" sz="14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 member survey will take place annually as a  pulse check and what areas our members would like support with</a:t>
            </a:r>
            <a:endParaRPr lang="en-US" sz="1400" dirty="0"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2">
              <a:lnSpc>
                <a:spcPct val="105000"/>
              </a:lnSpc>
              <a:spcBef>
                <a:spcPts val="0"/>
              </a:spcBef>
            </a:pPr>
            <a:r>
              <a:rPr lang="en-US" sz="14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We wil</a:t>
            </a:r>
            <a:r>
              <a:rPr lang="en-US" sz="14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l begin to use p</a:t>
            </a:r>
            <a:r>
              <a:rPr lang="en-US" sz="14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olls in meetings to ask for feedback or ask questions from this month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B804228-5D5E-4700-B217-DEBCB42F3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639580" y="1353192"/>
            <a:ext cx="10862871" cy="13307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CB9BDE2-0F52-4367-96D1-C30E238BD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6084" y="6046032"/>
            <a:ext cx="1363637" cy="56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8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39E3-9C2C-4BB8-8E5D-D1BCA35C1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7030A0"/>
                </a:solidFill>
                <a:latin typeface="Book Antiqua"/>
                <a:cs typeface="Calibri Light"/>
              </a:rPr>
              <a:t>2. Share best practice within the industry and enable firm to firm mentoring to provide support to in-house LGBT+ networks</a:t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</a:br>
            <a:endParaRPr lang="en-GB" sz="2800" dirty="0">
              <a:solidFill>
                <a:srgbClr val="7030A0"/>
              </a:solidFill>
              <a:latin typeface="Book Antiqu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5BAA2-2874-49DC-91AE-18D838975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580" y="1506077"/>
            <a:ext cx="10028420" cy="46195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GB" sz="1400" b="1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GB" sz="1400" b="1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Company to company mentoring </a:t>
            </a:r>
            <a:endParaRPr lang="en-US" sz="1400" b="1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2">
              <a:lnSpc>
                <a:spcPct val="105000"/>
              </a:lnSpc>
              <a:spcBef>
                <a:spcPts val="0"/>
              </a:spcBef>
            </a:pPr>
            <a:r>
              <a:rPr lang="en-GB" sz="14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Will ask where members need help in annual membership survey – Andrew (Q4 2021)</a:t>
            </a:r>
            <a:endParaRPr lang="en-US" sz="14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2">
              <a:lnSpc>
                <a:spcPct val="105000"/>
              </a:lnSpc>
              <a:spcBef>
                <a:spcPts val="0"/>
              </a:spcBef>
            </a:pPr>
            <a:r>
              <a:rPr lang="en-GB" sz="14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Will then match members with others that have expertise – Deon – mentoring form (Q1 2022)</a:t>
            </a:r>
            <a:endParaRPr lang="en-US" sz="14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GB" sz="14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GB" sz="1400" b="1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Discussion Topics</a:t>
            </a:r>
          </a:p>
          <a:p>
            <a:pPr lvl="2">
              <a:lnSpc>
                <a:spcPct val="105000"/>
              </a:lnSpc>
              <a:spcBef>
                <a:spcPts val="0"/>
              </a:spcBef>
            </a:pPr>
            <a:r>
              <a:rPr lang="en-GB" sz="14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One discussion topic every month and organised groups on hot topics like Ally workshops &amp; racial equality </a:t>
            </a:r>
          </a:p>
          <a:p>
            <a:pPr lvl="3">
              <a:lnSpc>
                <a:spcPct val="105000"/>
              </a:lnSpc>
              <a:spcBef>
                <a:spcPts val="0"/>
              </a:spcBef>
            </a:pPr>
            <a:r>
              <a:rPr lang="en-GB" sz="14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Outcomes will be presented back after 3 months to come back to the meetings &amp; shared resource to be published on the website </a:t>
            </a:r>
            <a:endParaRPr lang="en-US" sz="1400" dirty="0"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3">
              <a:lnSpc>
                <a:spcPct val="105000"/>
              </a:lnSpc>
              <a:spcBef>
                <a:spcPts val="0"/>
              </a:spcBef>
            </a:pPr>
            <a:r>
              <a:rPr lang="en-GB" sz="14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Utilise polls for future discussion topics </a:t>
            </a:r>
          </a:p>
          <a:p>
            <a:pPr lvl="3">
              <a:lnSpc>
                <a:spcPct val="105000"/>
              </a:lnSpc>
              <a:spcBef>
                <a:spcPts val="0"/>
              </a:spcBef>
            </a:pPr>
            <a:r>
              <a:rPr lang="en-GB" sz="14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When we have passionate people we can ask them to create working groups, feed back to meeting and potential future event e.g. racial equity, ESG, Allyship</a:t>
            </a:r>
          </a:p>
          <a:p>
            <a:pPr lvl="3">
              <a:lnSpc>
                <a:spcPct val="105000"/>
              </a:lnSpc>
              <a:spcBef>
                <a:spcPts val="0"/>
              </a:spcBef>
            </a:pPr>
            <a:r>
              <a:rPr lang="en-GB" sz="14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Suggested topics from members survey;</a:t>
            </a:r>
            <a:endParaRPr lang="en-US" sz="1400" dirty="0"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4">
              <a:lnSpc>
                <a:spcPct val="10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GB" sz="12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Adoption – LGBTQ+ parents</a:t>
            </a:r>
            <a:endParaRPr lang="en-US" sz="12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4">
              <a:lnSpc>
                <a:spcPct val="10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GB" sz="12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Data collection</a:t>
            </a:r>
            <a:endParaRPr lang="en-US" sz="12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4">
              <a:lnSpc>
                <a:spcPct val="10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GB" sz="12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Identities within the LGBTQ+ spectrum e.g. trans-inclusion</a:t>
            </a:r>
            <a:r>
              <a:rPr lang="en-US" sz="12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&amp; </a:t>
            </a:r>
            <a:r>
              <a:rPr lang="en-GB" sz="12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</a:t>
            </a:r>
            <a:r>
              <a:rPr lang="en-GB" sz="12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i-sexuality</a:t>
            </a:r>
            <a:endParaRPr lang="en-US" sz="12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4">
              <a:lnSpc>
                <a:spcPct val="10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GB" sz="12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Middle management</a:t>
            </a:r>
            <a:endParaRPr lang="en-US" sz="12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4">
              <a:lnSpc>
                <a:spcPct val="10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GB" sz="12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How to run a successful network</a:t>
            </a:r>
            <a:endParaRPr lang="en-US" sz="12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4">
              <a:lnSpc>
                <a:spcPct val="10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GB" sz="12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Policies </a:t>
            </a:r>
            <a:endParaRPr lang="en-US" sz="12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4">
              <a:lnSpc>
                <a:spcPct val="10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GB" sz="12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ESG</a:t>
            </a:r>
            <a:endParaRPr lang="en-US" sz="12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B804228-5D5E-4700-B217-DEBCB42F3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639580" y="1353192"/>
            <a:ext cx="10862871" cy="13307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CB9BDE2-0F52-4367-96D1-C30E238BD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6084" y="6046032"/>
            <a:ext cx="1363637" cy="56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3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39E3-9C2C-4BB8-8E5D-D1BCA35C1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7030A0"/>
                </a:solidFill>
                <a:latin typeface="Book Antiqua"/>
                <a:cs typeface="Calibri Light"/>
              </a:rPr>
              <a:t>3. Promote and influence LGBT+ inclusion across the investment industry</a:t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</a:br>
            <a:endParaRPr lang="en-GB" sz="2800" dirty="0">
              <a:solidFill>
                <a:srgbClr val="7030A0"/>
              </a:solidFill>
              <a:latin typeface="Book Antiqu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5BAA2-2874-49DC-91AE-18D838975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580" y="1506078"/>
            <a:ext cx="10028420" cy="26410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Partnership with the Investment Association</a:t>
            </a:r>
          </a:p>
          <a:p>
            <a:pPr lvl="2">
              <a:spcBef>
                <a:spcPts val="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Quarterly catch ups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Additions from InterInvest to IA newsletter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InterInvest speakers at IA events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Partnership with the Diversity Project 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2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Deon Pillay (LGIM) will co-chair the LGBT+ workstream</a:t>
            </a:r>
          </a:p>
          <a:p>
            <a:pPr marR="0" lvl="2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Will feed in updates to DP from InterInvest on a quarterly basis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B804228-5D5E-4700-B217-DEBCB42F3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639580" y="1353192"/>
            <a:ext cx="10862871" cy="13307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CB9BDE2-0F52-4367-96D1-C30E238BD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6084" y="6046032"/>
            <a:ext cx="1363637" cy="56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4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flower&#10;&#10;Description generated with very high confidence">
            <a:extLst>
              <a:ext uri="{FF2B5EF4-FFF2-40B4-BE49-F238E27FC236}">
                <a16:creationId xmlns:a16="http://schemas.microsoft.com/office/drawing/2014/main" id="{4867EA41-D5CB-459D-976E-D637BBA2DC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31" r="10524"/>
          <a:stretch/>
        </p:blipFill>
        <p:spPr>
          <a:xfrm>
            <a:off x="3402767" y="1246138"/>
            <a:ext cx="5386466" cy="4365724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07055C24-DDB7-4165-935D-7DCC5BFDC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4547" y="5630524"/>
            <a:ext cx="2161395" cy="124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7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405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Office Theme</vt:lpstr>
      <vt:lpstr>PowerPoint Presentation</vt:lpstr>
      <vt:lpstr>InterInvest’s Aims</vt:lpstr>
      <vt:lpstr>1. Provide a forum for members to discuss LGBT+ issues </vt:lpstr>
      <vt:lpstr>2. Share best practice within the industry and enable firm to firm mentoring to provide support to in-house LGBT+ networks </vt:lpstr>
      <vt:lpstr>3. Promote and influence LGBT+ inclusion across the investment industry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Lukaszewicz</dc:creator>
  <cp:lastModifiedBy>Tristan Davies (TRD)</cp:lastModifiedBy>
  <cp:revision>2432</cp:revision>
  <dcterms:created xsi:type="dcterms:W3CDTF">2013-07-15T20:26:40Z</dcterms:created>
  <dcterms:modified xsi:type="dcterms:W3CDTF">2021-09-23T10:17:29Z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3439374f-170d-4d1d-ad34-00f2ff8691e7_Enabled">
    <vt:lpwstr>True</vt:lpwstr>
  </property>
  <property fmtid="{D5CDD505-2E9C-101B-9397-08002B2CF9AE}" pid="4" name="MSIP_Label_3439374f-170d-4d1d-ad34-00f2ff8691e7_SiteId">
    <vt:lpwstr>aa42167d-6f8d-45ce-b655-d245ef97da66</vt:lpwstr>
  </property>
  <property fmtid="{D5CDD505-2E9C-101B-9397-08002B2CF9AE}" pid="5" name="MSIP_Label_3439374f-170d-4d1d-ad34-00f2ff8691e7_Owner">
    <vt:lpwstr>carol.lukaszewicz@mandg.com</vt:lpwstr>
  </property>
  <property fmtid="{D5CDD505-2E9C-101B-9397-08002B2CF9AE}" pid="6" name="MSIP_Label_3439374f-170d-4d1d-ad34-00f2ff8691e7_SetDate">
    <vt:lpwstr>2020-02-11T11:11:50.9099275Z</vt:lpwstr>
  </property>
  <property fmtid="{D5CDD505-2E9C-101B-9397-08002B2CF9AE}" pid="7" name="MSIP_Label_3439374f-170d-4d1d-ad34-00f2ff8691e7_Name">
    <vt:lpwstr>Restricted</vt:lpwstr>
  </property>
  <property fmtid="{D5CDD505-2E9C-101B-9397-08002B2CF9AE}" pid="8" name="MSIP_Label_3439374f-170d-4d1d-ad34-00f2ff8691e7_Application">
    <vt:lpwstr>Microsoft Azure Information Protection</vt:lpwstr>
  </property>
  <property fmtid="{D5CDD505-2E9C-101B-9397-08002B2CF9AE}" pid="9" name="MSIP_Label_3439374f-170d-4d1d-ad34-00f2ff8691e7_ActionId">
    <vt:lpwstr>2545889a-2c5b-4df7-b746-db78598003b6</vt:lpwstr>
  </property>
  <property fmtid="{D5CDD505-2E9C-101B-9397-08002B2CF9AE}" pid="10" name="MSIP_Label_3439374f-170d-4d1d-ad34-00f2ff8691e7_Extended_MSFT_Method">
    <vt:lpwstr>Automatic</vt:lpwstr>
  </property>
  <property fmtid="{D5CDD505-2E9C-101B-9397-08002B2CF9AE}" pid="11" name="Sensitivity">
    <vt:lpwstr>Restricted</vt:lpwstr>
  </property>
</Properties>
</file>